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7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C5A86E4-C1C8-4842-B63C-FDFC6DE53A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9B2FCF8-CCC5-4427-9B03-ECA91B3CB6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9F4A7-CC1B-4DFD-A8B5-361610B7F5E1}" type="slidenum">
              <a:rPr lang="en-US"/>
              <a:pPr/>
              <a:t>1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93A94-F732-4D69-865F-7EF71EF054AF}" type="slidenum">
              <a:rPr lang="en-US"/>
              <a:pPr/>
              <a:t>4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7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7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7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07E2F9F-90F0-4345-8E52-214D6F5B7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09622-CFC6-447D-B661-A7C6F8107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7CF6-9D99-4F20-A737-73E334329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1CC0139-9596-4F5C-A460-6D0DA4F4E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CB4D6083-DF94-4F21-9485-719290A73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4DAF2B9F-4D96-40C2-93A0-086A17FE9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47801-C4E8-4A45-9715-2BF20AE98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BA8C4-9EED-49F1-BD3C-0B04C880D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95C47-444F-4D0E-82B0-8244E258D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629D6-B223-495D-A8DC-8AECF0CCD3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EC5BD-4B03-4B6B-90CD-6ECF60F77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130BA-5B66-4D9F-AE6B-8990EA05B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8877-3D65-4C69-A23A-7997DCE34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28E05-3B61-42C8-947A-B8D997027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76743776-754E-4D90-89CE-1AD1FBCF8F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newsflash/>
    <p:sndAc>
      <p:stSnd>
        <p:snd r:embed="rId16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ider.georgetowncollege.edu/htallant/courses/his111/111supp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/>
            </a:r>
            <a:br>
              <a:rPr lang="en-US" sz="4800"/>
            </a:br>
            <a:r>
              <a:rPr lang="en-US" sz="4800"/>
              <a:t>CHAPTER 1:</a:t>
            </a:r>
            <a:br>
              <a:rPr lang="en-US" sz="4800"/>
            </a:br>
            <a:r>
              <a:rPr lang="en-US" sz="4800"/>
              <a:t>BEGINNINGS TO 1763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EXPLORATION &amp; THE COLONIAL ERA</a:t>
            </a:r>
          </a:p>
        </p:txBody>
      </p:sp>
    </p:spTree>
  </p:cSld>
  <p:clrMapOvr>
    <a:masterClrMapping/>
  </p:clrMapOvr>
  <p:transition>
    <p:newsflash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6" name="Rectangle 26"/>
          <p:cNvSpPr>
            <a:spLocks noGrp="1" noRot="1" noChangeArrowheads="1"/>
          </p:cNvSpPr>
          <p:nvPr>
            <p:ph type="title"/>
          </p:nvPr>
        </p:nvSpPr>
        <p:spPr>
          <a:xfrm>
            <a:off x="228600" y="685800"/>
            <a:ext cx="8540750" cy="9906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  <a:effectLst/>
              </a:rPr>
              <a:t>The Columbian Biological Exchange</a:t>
            </a:r>
            <a:br>
              <a:rPr lang="en-US" sz="4000" b="1">
                <a:solidFill>
                  <a:schemeClr val="tx1"/>
                </a:solidFill>
                <a:effectLst/>
              </a:rPr>
            </a:br>
            <a:endParaRPr lang="en-US" sz="4000" b="1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5635" name="Group 35"/>
          <p:cNvGraphicFramePr>
            <a:graphicFrameLocks noGrp="1"/>
          </p:cNvGraphicFramePr>
          <p:nvPr>
            <p:ph sz="half" idx="2"/>
          </p:nvPr>
        </p:nvGraphicFramePr>
        <p:xfrm>
          <a:off x="0" y="2057400"/>
          <a:ext cx="9067800" cy="3108960"/>
        </p:xfrm>
        <a:graphic>
          <a:graphicData uri="http://schemas.openxmlformats.org/drawingml/2006/table">
            <a:tbl>
              <a:tblPr/>
              <a:tblGrid>
                <a:gridCol w="1798638"/>
                <a:gridCol w="3240087"/>
                <a:gridCol w="4029075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Old World to New World: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World to Old World: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Animals: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Horses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Cattle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Pigs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Sheep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Goats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Chickens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Turkeys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Llamas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Alpacas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Guinea Pigs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0" name="Rectangle 2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540750" cy="114300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  <a:effectLst/>
              </a:rPr>
              <a:t>The Columbian Biological Exchange</a:t>
            </a:r>
            <a:r>
              <a:rPr lang="en-US" sz="4000" b="1">
                <a:solidFill>
                  <a:schemeClr val="tx1"/>
                </a:solidFill>
                <a:effectLst/>
              </a:rPr>
              <a:t/>
            </a:r>
            <a:br>
              <a:rPr lang="en-US" sz="4000" b="1">
                <a:solidFill>
                  <a:schemeClr val="tx1"/>
                </a:solidFill>
                <a:effectLst/>
              </a:rPr>
            </a:br>
            <a:endParaRPr lang="en-US" sz="4000" b="1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7676" name="Group 28"/>
          <p:cNvGraphicFramePr>
            <a:graphicFrameLocks noGrp="1"/>
          </p:cNvGraphicFramePr>
          <p:nvPr>
            <p:ph idx="1"/>
          </p:nvPr>
        </p:nvGraphicFramePr>
        <p:xfrm>
          <a:off x="301625" y="1371600"/>
          <a:ext cx="8540750" cy="5577840"/>
        </p:xfrm>
        <a:graphic>
          <a:graphicData uri="http://schemas.openxmlformats.org/drawingml/2006/table">
            <a:tbl>
              <a:tblPr/>
              <a:tblGrid>
                <a:gridCol w="1692275"/>
                <a:gridCol w="3054350"/>
                <a:gridCol w="3794125"/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Old World to New World: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World to Old World: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Plants: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Rice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Wheat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Barley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Oats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Sugarcane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Bananas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Melons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Olives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Dandelions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Daisies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Clover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Ragweed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Kentucky Bluegrass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Corn (Maize)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Potatoes (White &amp; Sweet Varieties)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Beans (Snap, Kidney, &amp; Lima Varieties)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Tobacco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Peanuts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Squash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Peppers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Tomatoes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Pumpkins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Pineapples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Cacao (Source of Chocolate)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Chicle (Source of Chewing Gum)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Papayas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Manioc (Tapioca)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Guavas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Avocados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SPAIN CLAIMS A NEW EMPIRE</a:t>
            </a:r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Spanish explorers </a:t>
            </a:r>
            <a:r>
              <a:rPr lang="en-US" sz="2400">
                <a:solidFill>
                  <a:srgbClr val="FF0066"/>
                </a:solidFill>
              </a:rPr>
              <a:t>(Conquistadors) </a:t>
            </a:r>
            <a:r>
              <a:rPr lang="en-US" sz="2400"/>
              <a:t>seized much of the Americas</a:t>
            </a:r>
          </a:p>
          <a:p>
            <a:r>
              <a:rPr lang="en-US" sz="2400">
                <a:solidFill>
                  <a:srgbClr val="FF0066"/>
                </a:solidFill>
              </a:rPr>
              <a:t>Cortes </a:t>
            </a:r>
            <a:r>
              <a:rPr lang="en-US" sz="2400"/>
              <a:t>conquered the Aztecs in Mexico</a:t>
            </a:r>
          </a:p>
          <a:p>
            <a:r>
              <a:rPr lang="en-US" sz="2400">
                <a:solidFill>
                  <a:srgbClr val="FF0066"/>
                </a:solidFill>
              </a:rPr>
              <a:t>Pizzaro</a:t>
            </a:r>
            <a:r>
              <a:rPr lang="en-US" sz="2400"/>
              <a:t> conquered the Incas in Peru </a:t>
            </a:r>
          </a:p>
          <a:p>
            <a:r>
              <a:rPr lang="en-US" sz="2400"/>
              <a:t>Exploitation of local populations was significant – </a:t>
            </a:r>
            <a:r>
              <a:rPr lang="en-US" sz="2400">
                <a:solidFill>
                  <a:srgbClr val="FF0066"/>
                </a:solidFill>
              </a:rPr>
              <a:t>Encomienda System </a:t>
            </a:r>
            <a:endParaRPr lang="en-US" sz="2400"/>
          </a:p>
          <a:p>
            <a:pPr>
              <a:buFont typeface="Arial" charset="0"/>
              <a:buNone/>
            </a:pPr>
            <a:endParaRPr lang="en-US" sz="2400"/>
          </a:p>
        </p:txBody>
      </p:sp>
      <p:pic>
        <p:nvPicPr>
          <p:cNvPr id="29702" name="Picture 6" descr="conquistador ii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447800"/>
            <a:ext cx="4422775" cy="48006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onquistad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6106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SPAIN EXPLORES SOUTHWEST AND WESTERN AMERICA</a:t>
            </a:r>
          </a:p>
        </p:txBody>
      </p:sp>
      <p:sp>
        <p:nvSpPr>
          <p:cNvPr id="32773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Mid-1500s, Spain explored much of what is today the SW &amp; West of the USA</a:t>
            </a:r>
          </a:p>
          <a:p>
            <a:r>
              <a:rPr lang="en-US" sz="2400"/>
              <a:t>New Mexico settled by Spanish priest who converted Natives (Pueblos) </a:t>
            </a:r>
          </a:p>
          <a:p>
            <a:r>
              <a:rPr lang="en-US" sz="2400"/>
              <a:t>Texas area had 30 expeditions in 16</a:t>
            </a:r>
            <a:r>
              <a:rPr lang="en-US" sz="2400" baseline="30000"/>
              <a:t>th</a:t>
            </a:r>
            <a:r>
              <a:rPr lang="en-US" sz="2400"/>
              <a:t> century </a:t>
            </a:r>
          </a:p>
          <a:p>
            <a:r>
              <a:rPr lang="en-US" sz="2400"/>
              <a:t>California was site of numerous </a:t>
            </a:r>
            <a:r>
              <a:rPr lang="en-US" sz="2400">
                <a:solidFill>
                  <a:srgbClr val="FF0066"/>
                </a:solidFill>
              </a:rPr>
              <a:t>missions</a:t>
            </a:r>
            <a:r>
              <a:rPr lang="en-US" sz="2400"/>
              <a:t> </a:t>
            </a:r>
          </a:p>
        </p:txBody>
      </p:sp>
      <p:pic>
        <p:nvPicPr>
          <p:cNvPr id="32774" name="Picture 6" descr="missions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24000"/>
            <a:ext cx="4648200" cy="4648200"/>
          </a:xfrm>
          <a:noFill/>
          <a:ln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51054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California Missions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EARLY BRITISH COLONIES – SECTION 3</a:t>
            </a:r>
          </a:p>
        </p:txBody>
      </p:sp>
      <p:sp>
        <p:nvSpPr>
          <p:cNvPr id="34820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Beginning in the early 1600s, the English established colonies along the eastern coast of North America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66"/>
                </a:solidFill>
              </a:rPr>
              <a:t>1607: Jamestown</a:t>
            </a:r>
            <a:r>
              <a:rPr lang="en-US" sz="2400"/>
              <a:t> was first to be settled</a:t>
            </a:r>
          </a:p>
          <a:p>
            <a:pPr>
              <a:lnSpc>
                <a:spcPct val="90000"/>
              </a:lnSpc>
            </a:pPr>
            <a:r>
              <a:rPr lang="en-US" sz="2400"/>
              <a:t>John Smith led this group of settlers</a:t>
            </a:r>
          </a:p>
          <a:p>
            <a:pPr>
              <a:lnSpc>
                <a:spcPct val="90000"/>
              </a:lnSpc>
            </a:pPr>
            <a:r>
              <a:rPr lang="en-US" sz="2400"/>
              <a:t>Colony struggled at first, then was saved by Tobacco crop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rgbClr val="FF0066"/>
              </a:solidFill>
            </a:endParaRPr>
          </a:p>
        </p:txBody>
      </p:sp>
      <p:pic>
        <p:nvPicPr>
          <p:cNvPr id="34822" name="Picture 6" descr="Virginia_Jamestow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286000"/>
            <a:ext cx="4191000" cy="25908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PURITANS CREATE A “NEW ENGLAND”</a:t>
            </a:r>
          </a:p>
        </p:txBody>
      </p:sp>
      <p:sp>
        <p:nvSpPr>
          <p:cNvPr id="36869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16</a:t>
            </a:r>
            <a:r>
              <a:rPr lang="en-US" sz="2800" baseline="30000"/>
              <a:t>th</a:t>
            </a:r>
            <a:r>
              <a:rPr lang="en-US" sz="2800"/>
              <a:t> century Reformation caused a split in the Christian Church;  Catholics and Protestants</a:t>
            </a:r>
          </a:p>
          <a:p>
            <a:pPr>
              <a:lnSpc>
                <a:spcPct val="90000"/>
              </a:lnSpc>
            </a:pPr>
            <a:r>
              <a:rPr lang="en-US" sz="2800"/>
              <a:t>One extreme group of Protestant reformers – the </a:t>
            </a:r>
            <a:r>
              <a:rPr lang="en-US" sz="2800">
                <a:solidFill>
                  <a:srgbClr val="FF0066"/>
                </a:solidFill>
              </a:rPr>
              <a:t>Puritans </a:t>
            </a:r>
            <a:r>
              <a:rPr lang="en-US" sz="2800"/>
              <a:t>sought to cleanse or “purify” their religion of all traces of Catholicism </a:t>
            </a:r>
          </a:p>
        </p:txBody>
      </p:sp>
      <p:pic>
        <p:nvPicPr>
          <p:cNvPr id="36870" name="Picture 6" descr="pilgrim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00200"/>
            <a:ext cx="4181475" cy="4572000"/>
          </a:xfrm>
          <a:noFill/>
          <a:ln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295400" y="57912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PURITAN, OR “PILGRIM”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COLONISTS MEET RESISTANCE</a:t>
            </a:r>
          </a:p>
        </p:txBody>
      </p:sp>
      <p:sp>
        <p:nvSpPr>
          <p:cNvPr id="39940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New England Colonists (Puritans) soon conflicted with the Native Americans over land &amp; religion</a:t>
            </a:r>
          </a:p>
          <a:p>
            <a:r>
              <a:rPr lang="en-US" sz="2400">
                <a:solidFill>
                  <a:srgbClr val="FF0066"/>
                </a:solidFill>
              </a:rPr>
              <a:t>King Philip’s War </a:t>
            </a:r>
            <a:r>
              <a:rPr lang="en-US" sz="2400"/>
              <a:t>was fought in 1675 between the Natives and Puritans ending a year later with many dead and the Natives retreating</a:t>
            </a:r>
            <a:endParaRPr lang="en-US" sz="2400">
              <a:solidFill>
                <a:srgbClr val="FF0066"/>
              </a:solidFill>
            </a:endParaRPr>
          </a:p>
        </p:txBody>
      </p:sp>
      <p:pic>
        <p:nvPicPr>
          <p:cNvPr id="39942" name="Picture 6" descr="king philip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676400"/>
            <a:ext cx="3124200" cy="38862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SETTLING THE MIDDLE COLONIES</a:t>
            </a:r>
          </a:p>
        </p:txBody>
      </p:sp>
      <p:sp>
        <p:nvSpPr>
          <p:cNvPr id="41989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Dominated by Dutch  and Quaker settlers, the Middle Colonies were founded in the mid-1600s</a:t>
            </a:r>
          </a:p>
          <a:p>
            <a:r>
              <a:rPr lang="en-US" sz="2800">
                <a:solidFill>
                  <a:srgbClr val="FF0066"/>
                </a:solidFill>
              </a:rPr>
              <a:t>William Penn </a:t>
            </a:r>
            <a:r>
              <a:rPr lang="en-US" sz="2800"/>
              <a:t>led Quakers as they colonized Pennsylvania and Delaware</a:t>
            </a:r>
            <a:endParaRPr lang="en-US" sz="2800">
              <a:solidFill>
                <a:srgbClr val="FF0066"/>
              </a:solidFill>
            </a:endParaRPr>
          </a:p>
        </p:txBody>
      </p:sp>
      <p:pic>
        <p:nvPicPr>
          <p:cNvPr id="41990" name="Picture 6" descr="13 colonies III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219200"/>
            <a:ext cx="4495800" cy="56388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ENGLAND’S COLONIES PROSPER</a:t>
            </a:r>
          </a:p>
        </p:txBody>
      </p:sp>
      <p:sp>
        <p:nvSpPr>
          <p:cNvPr id="44036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Throughout the 1600s and 1700s, more British Colonies were established</a:t>
            </a:r>
          </a:p>
          <a:p>
            <a:pPr>
              <a:lnSpc>
                <a:spcPct val="90000"/>
              </a:lnSpc>
            </a:pPr>
            <a:r>
              <a:rPr lang="en-US" sz="2400"/>
              <a:t>By 1752, the English Crown had assumed more &amp; more responsibility for the 13 colonies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66"/>
                </a:solidFill>
              </a:rPr>
              <a:t>Mercantilism &amp; Navigation Acts </a:t>
            </a:r>
            <a:r>
              <a:rPr lang="en-US" sz="2400"/>
              <a:t>were two such ways that the English government controlled the colonies</a:t>
            </a:r>
            <a:r>
              <a:rPr lang="en-US" sz="240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44038" name="Picture 6" descr="King George III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71600"/>
            <a:ext cx="3962400" cy="4953000"/>
          </a:xfrm>
          <a:noFill/>
          <a:ln/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086600" y="1676400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King George III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AMERICAS, WEST AFRICA, AND EUROPE – SECTION 1</a:t>
            </a:r>
          </a:p>
        </p:txBody>
      </p:sp>
      <p:sp>
        <p:nvSpPr>
          <p:cNvPr id="7173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solidFill>
                  <a:srgbClr val="FF0066"/>
                </a:solidFill>
              </a:rPr>
              <a:t>Ancient Cultures</a:t>
            </a:r>
            <a:r>
              <a:rPr lang="en-US" sz="2400"/>
              <a:t> arrived about 22,000 years ago via a land bridge</a:t>
            </a:r>
          </a:p>
          <a:p>
            <a:r>
              <a:rPr lang="en-US" sz="2400"/>
              <a:t>Earliest settlers were hunters</a:t>
            </a:r>
          </a:p>
          <a:p>
            <a:r>
              <a:rPr lang="en-US" sz="2400"/>
              <a:t>Agriculture thrived starting about 5,000 years ago</a:t>
            </a:r>
          </a:p>
          <a:p>
            <a:r>
              <a:rPr lang="en-US" sz="2400"/>
              <a:t>Some Natives remained Nomadic</a:t>
            </a:r>
          </a:p>
          <a:p>
            <a:r>
              <a:rPr lang="en-US" sz="2400"/>
              <a:t>Maya, Aztec, and Inca societies flourished</a:t>
            </a:r>
          </a:p>
        </p:txBody>
      </p:sp>
      <p:pic>
        <p:nvPicPr>
          <p:cNvPr id="7174" name="Picture 6" descr="aztec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28800"/>
            <a:ext cx="4648200" cy="41148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mercantilism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33528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00"/>
                </a:solidFill>
              </a:rPr>
              <a:t>MERCANTILISM</a:t>
            </a:r>
            <a:r>
              <a:rPr lang="en-US" sz="2400" b="1">
                <a:solidFill>
                  <a:srgbClr val="000000"/>
                </a:solidFill>
              </a:rPr>
              <a:t>:</a:t>
            </a:r>
            <a:r>
              <a:rPr lang="en-US" b="1">
                <a:solidFill>
                  <a:srgbClr val="000000"/>
                </a:solidFill>
              </a:rPr>
              <a:t> AN ECONOMIC SYSTEM IN WHICH NATIONS SEEK TO INCREASE THEIR WEALTH BY OBTAINING GOLD &amp; SILVER AND WITH A FAVORABLE BALANCE OF TRADE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029200" y="5410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MERCANTILISM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NAVIGATION ACTS</a:t>
            </a:r>
          </a:p>
        </p:txBody>
      </p:sp>
      <p:sp>
        <p:nvSpPr>
          <p:cNvPr id="48133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1651- England’s Parliament passed a series of laws known as the </a:t>
            </a:r>
            <a:r>
              <a:rPr lang="en-US" sz="2400">
                <a:solidFill>
                  <a:srgbClr val="FF0066"/>
                </a:solidFill>
              </a:rPr>
              <a:t>Navigation Acts</a:t>
            </a:r>
          </a:p>
          <a:p>
            <a:pPr>
              <a:lnSpc>
                <a:spcPct val="80000"/>
              </a:lnSpc>
            </a:pPr>
            <a:r>
              <a:rPr lang="en-US" sz="2400"/>
              <a:t>These laws restricted the colonies shipping &amp; trade</a:t>
            </a:r>
          </a:p>
          <a:p>
            <a:pPr>
              <a:lnSpc>
                <a:spcPct val="80000"/>
              </a:lnSpc>
            </a:pPr>
            <a:r>
              <a:rPr lang="en-US" sz="2400"/>
              <a:t>Ships, destinations, crews, goods: All strictly regulated by the English </a:t>
            </a:r>
          </a:p>
          <a:p>
            <a:pPr>
              <a:lnSpc>
                <a:spcPct val="80000"/>
              </a:lnSpc>
            </a:pPr>
            <a:r>
              <a:rPr lang="en-US" sz="2400"/>
              <a:t>The colonies were developing a spirit of self-determination.  Therefore, they were NOT happy with these restrictions</a:t>
            </a:r>
          </a:p>
        </p:txBody>
      </p:sp>
      <p:pic>
        <p:nvPicPr>
          <p:cNvPr id="48134" name="Picture 6" descr="ships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447800"/>
            <a:ext cx="4419600" cy="45720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COLONIES COME OF  AGE – SECTION 4</a:t>
            </a:r>
          </a:p>
        </p:txBody>
      </p:sp>
      <p:sp>
        <p:nvSpPr>
          <p:cNvPr id="50180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New England, Middle Colonies, and the South – all developed distinct economies and societies</a:t>
            </a:r>
          </a:p>
          <a:p>
            <a:r>
              <a:rPr lang="en-US" sz="2400"/>
              <a:t>In the South, rural </a:t>
            </a:r>
            <a:r>
              <a:rPr lang="en-US" sz="2400">
                <a:solidFill>
                  <a:srgbClr val="FF0066"/>
                </a:solidFill>
              </a:rPr>
              <a:t>Plantations </a:t>
            </a:r>
            <a:r>
              <a:rPr lang="en-US" sz="2400"/>
              <a:t>with a single cash crop were common</a:t>
            </a:r>
          </a:p>
          <a:p>
            <a:r>
              <a:rPr lang="en-US" sz="2400"/>
              <a:t>Small Southern farmers (Germans, Scots, Irish) and African slaves made up the majority of people  </a:t>
            </a:r>
          </a:p>
        </p:txBody>
      </p:sp>
      <p:pic>
        <p:nvPicPr>
          <p:cNvPr id="50182" name="Picture 6" descr="plantation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28800"/>
            <a:ext cx="4191000" cy="3962400"/>
          </a:xfrm>
          <a:noFill/>
          <a:ln/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876800" y="54102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Southern Plantation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MIDDLE PASSAGE</a:t>
            </a:r>
          </a:p>
        </p:txBody>
      </p:sp>
      <p:sp>
        <p:nvSpPr>
          <p:cNvPr id="52229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447800"/>
            <a:ext cx="4343400" cy="4651375"/>
          </a:xfrm>
        </p:spPr>
        <p:txBody>
          <a:bodyPr/>
          <a:lstStyle/>
          <a:p>
            <a:r>
              <a:rPr lang="en-US" sz="2800"/>
              <a:t>During the 17</a:t>
            </a:r>
            <a:r>
              <a:rPr lang="en-US" sz="2800" baseline="30000"/>
              <a:t>th</a:t>
            </a:r>
            <a:r>
              <a:rPr lang="en-US" sz="2800"/>
              <a:t> century, Africans endured a transatlantic crossing from Africa to the North American Colonies</a:t>
            </a:r>
          </a:p>
          <a:p>
            <a:r>
              <a:rPr lang="en-US" sz="2800"/>
              <a:t>Cruelty characterized the months long journey – 13% died on route  </a:t>
            </a:r>
          </a:p>
          <a:p>
            <a:endParaRPr lang="en-US" sz="2800"/>
          </a:p>
        </p:txBody>
      </p:sp>
      <p:pic>
        <p:nvPicPr>
          <p:cNvPr id="52230" name="Picture 6" descr="middle passage 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371600"/>
            <a:ext cx="4724400" cy="47244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AFRICANS MAINTAIN PARTS OF THEIR CULTURE</a:t>
            </a:r>
          </a:p>
        </p:txBody>
      </p:sp>
      <p:sp>
        <p:nvSpPr>
          <p:cNvPr id="54276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Despite enslavement, Africans coped with the horrors of slavery via music, dance, and storytelling</a:t>
            </a:r>
          </a:p>
          <a:p>
            <a:r>
              <a:rPr lang="en-US" sz="2400"/>
              <a:t>Slaves also resisted their position of subservience by faking illness, breaking tools, or work slowdowns </a:t>
            </a:r>
          </a:p>
          <a:p>
            <a:r>
              <a:rPr lang="en-US" sz="2400"/>
              <a:t>Others were more radical and tried escape &amp; revolt</a:t>
            </a:r>
          </a:p>
        </p:txBody>
      </p:sp>
      <p:pic>
        <p:nvPicPr>
          <p:cNvPr id="54278" name="Picture 6" descr="negrodanc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600200"/>
            <a:ext cx="4419600" cy="45720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NORTHERN COLONIES COMMERCE THRIVES</a:t>
            </a:r>
          </a:p>
        </p:txBody>
      </p:sp>
      <p:sp>
        <p:nvSpPr>
          <p:cNvPr id="56325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24400" y="1676400"/>
            <a:ext cx="4194175" cy="4498975"/>
          </a:xfrm>
        </p:spPr>
        <p:txBody>
          <a:bodyPr/>
          <a:lstStyle/>
          <a:p>
            <a:r>
              <a:rPr lang="en-US" sz="2400"/>
              <a:t>The development of cities, expansion of trade, and diverse economies gradually made the North radically different from the South</a:t>
            </a:r>
          </a:p>
          <a:p>
            <a:r>
              <a:rPr lang="en-US" sz="2400"/>
              <a:t>Philly was the 2</a:t>
            </a:r>
            <a:r>
              <a:rPr lang="en-US" sz="2400" baseline="30000"/>
              <a:t>nd</a:t>
            </a:r>
            <a:r>
              <a:rPr lang="en-US" sz="2400"/>
              <a:t> largest British port</a:t>
            </a:r>
          </a:p>
          <a:p>
            <a:r>
              <a:rPr lang="en-US" sz="2400"/>
              <a:t>Farming differed from the South: smaller, more diverse crops in North</a:t>
            </a:r>
          </a:p>
          <a:p>
            <a:endParaRPr lang="en-US" sz="2400"/>
          </a:p>
        </p:txBody>
      </p:sp>
      <p:pic>
        <p:nvPicPr>
          <p:cNvPr id="56326" name="Picture 6" descr="philly04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625" y="1752600"/>
            <a:ext cx="4422775" cy="4343400"/>
          </a:xfrm>
          <a:noFill/>
          <a:ln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667000" y="1828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LIBERTY BELL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ENLIGHTENMENT AND THE GREAT AWAKENING</a:t>
            </a:r>
          </a:p>
        </p:txBody>
      </p:sp>
      <p:sp>
        <p:nvSpPr>
          <p:cNvPr id="5837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447800"/>
            <a:ext cx="4194175" cy="4651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1700s: An intellectual movement known as the </a:t>
            </a:r>
            <a:r>
              <a:rPr lang="en-US" sz="2400">
                <a:solidFill>
                  <a:srgbClr val="FF0066"/>
                </a:solidFill>
              </a:rPr>
              <a:t>Enlightenment </a:t>
            </a:r>
            <a:r>
              <a:rPr lang="en-US" sz="2400"/>
              <a:t>began in Europe and a religious movement known as the </a:t>
            </a:r>
            <a:r>
              <a:rPr lang="en-US" sz="2400">
                <a:solidFill>
                  <a:srgbClr val="FF0066"/>
                </a:solidFill>
              </a:rPr>
              <a:t>Great Awakening </a:t>
            </a:r>
            <a:r>
              <a:rPr lang="en-US" sz="2400"/>
              <a:t>started in the Colonies</a:t>
            </a:r>
          </a:p>
          <a:p>
            <a:pPr>
              <a:lnSpc>
                <a:spcPct val="90000"/>
              </a:lnSpc>
            </a:pPr>
            <a:r>
              <a:rPr lang="en-US" sz="2400"/>
              <a:t>The Enlightenment emphasized reason, science, and observation and led to the discovery of natural laws</a:t>
            </a:r>
          </a:p>
          <a:p>
            <a:pPr>
              <a:lnSpc>
                <a:spcPct val="90000"/>
              </a:lnSpc>
            </a:pPr>
            <a:r>
              <a:rPr lang="en-US" sz="2400"/>
              <a:t>Copernicus, Galileo, Franklin and Newton were key figures</a:t>
            </a:r>
          </a:p>
        </p:txBody>
      </p:sp>
      <p:pic>
        <p:nvPicPr>
          <p:cNvPr id="58374" name="Picture 6" descr="enlightenment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524000"/>
            <a:ext cx="4716462" cy="49530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RELIGIOUS REVIVAL: THE GREAT AWAKENING</a:t>
            </a:r>
          </a:p>
        </p:txBody>
      </p:sp>
      <p:sp>
        <p:nvSpPr>
          <p:cNvPr id="6042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49825" y="1524000"/>
            <a:ext cx="4194175" cy="4803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series of religious revivals aimed at restoring devotion &amp; piety swept through the colonies in the mid-1700s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0066"/>
                </a:solidFill>
              </a:rPr>
              <a:t>Jonathan Edwards </a:t>
            </a:r>
            <a:r>
              <a:rPr lang="en-US" sz="2400"/>
              <a:t>was a Puritan priest from New England who was instrumental in the movement</a:t>
            </a:r>
          </a:p>
          <a:p>
            <a:pPr>
              <a:lnSpc>
                <a:spcPct val="80000"/>
              </a:lnSpc>
            </a:pPr>
            <a:r>
              <a:rPr lang="en-US" sz="2400"/>
              <a:t>Fire &amp; Brimstone style of worship; large, emotionally charged crowds</a:t>
            </a:r>
          </a:p>
          <a:p>
            <a:pPr>
              <a:lnSpc>
                <a:spcPct val="80000"/>
              </a:lnSpc>
            </a:pPr>
            <a:r>
              <a:rPr lang="en-US" sz="2400"/>
              <a:t>Like the Enlightenment the movement stressed the importance of the individual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/>
          </a:p>
        </p:txBody>
      </p:sp>
      <p:pic>
        <p:nvPicPr>
          <p:cNvPr id="60424" name="Picture 8" descr="jonathan edwards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524000"/>
            <a:ext cx="4495800" cy="51816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AND INDIAN WAR</a:t>
            </a:r>
          </a:p>
        </p:txBody>
      </p:sp>
      <p:sp>
        <p:nvSpPr>
          <p:cNvPr id="62468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Competition in North America led to a war (1754-1763) between old rivals </a:t>
            </a:r>
            <a:r>
              <a:rPr lang="en-US" sz="2400">
                <a:solidFill>
                  <a:srgbClr val="FF0066"/>
                </a:solidFill>
              </a:rPr>
              <a:t>France and England</a:t>
            </a:r>
          </a:p>
          <a:p>
            <a:pPr>
              <a:lnSpc>
                <a:spcPct val="80000"/>
              </a:lnSpc>
            </a:pPr>
            <a:r>
              <a:rPr lang="en-US" sz="2400"/>
              <a:t>The French in North America were tradesmen (furs) not long-term inhabitants</a:t>
            </a:r>
          </a:p>
          <a:p>
            <a:pPr>
              <a:lnSpc>
                <a:spcPct val="80000"/>
              </a:lnSpc>
            </a:pPr>
            <a:r>
              <a:rPr lang="en-US" sz="2400"/>
              <a:t>Ohio River valley was the site of the conflict</a:t>
            </a:r>
          </a:p>
          <a:p>
            <a:pPr>
              <a:lnSpc>
                <a:spcPct val="80000"/>
              </a:lnSpc>
            </a:pPr>
            <a:r>
              <a:rPr lang="en-US" sz="2400"/>
              <a:t>The Colonists supported the British while the Natives supported the French</a:t>
            </a:r>
          </a:p>
        </p:txBody>
      </p:sp>
      <p:pic>
        <p:nvPicPr>
          <p:cNvPr id="62470" name="Picture 6" descr="french indian war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28800"/>
            <a:ext cx="4194175" cy="4114800"/>
          </a:xfrm>
          <a:noFill/>
          <a:ln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105400" y="60960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FRENCH INDIAN WAR</a:t>
            </a:r>
            <a:r>
              <a:rPr lang="en-US" b="1"/>
              <a:t>  BY NAT YOUNGBLOOD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BRITAIN DEFEATS AN OLD ENEMY</a:t>
            </a:r>
          </a:p>
        </p:txBody>
      </p:sp>
      <p:sp>
        <p:nvSpPr>
          <p:cNvPr id="64517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While the French had early victories, the British led by </a:t>
            </a:r>
            <a:r>
              <a:rPr lang="en-US" sz="2400">
                <a:solidFill>
                  <a:srgbClr val="FF0066"/>
                </a:solidFill>
              </a:rPr>
              <a:t>William Pitt </a:t>
            </a:r>
            <a:r>
              <a:rPr lang="en-US" sz="2400"/>
              <a:t>and </a:t>
            </a:r>
            <a:r>
              <a:rPr lang="en-US" sz="2400">
                <a:solidFill>
                  <a:srgbClr val="FF0066"/>
                </a:solidFill>
              </a:rPr>
              <a:t>George Washington </a:t>
            </a:r>
            <a:r>
              <a:rPr lang="en-US" sz="2400"/>
              <a:t>eventually defeated the French</a:t>
            </a:r>
          </a:p>
          <a:p>
            <a:pPr>
              <a:lnSpc>
                <a:spcPct val="80000"/>
              </a:lnSpc>
            </a:pPr>
            <a:r>
              <a:rPr lang="en-US" sz="2400"/>
              <a:t>Treaty of Paris ends the war in 1763</a:t>
            </a:r>
          </a:p>
          <a:p>
            <a:pPr>
              <a:lnSpc>
                <a:spcPct val="80000"/>
              </a:lnSpc>
            </a:pPr>
            <a:r>
              <a:rPr lang="en-US" sz="2400"/>
              <a:t>Brits claim most of North America including Florida (from French ally Spain) &amp; Canada</a:t>
            </a:r>
          </a:p>
          <a:p>
            <a:pPr>
              <a:lnSpc>
                <a:spcPct val="80000"/>
              </a:lnSpc>
            </a:pPr>
            <a:r>
              <a:rPr lang="en-US" sz="2400"/>
              <a:t>Native Americans also realized a French loss was a Native American loss</a:t>
            </a:r>
          </a:p>
        </p:txBody>
      </p:sp>
      <p:pic>
        <p:nvPicPr>
          <p:cNvPr id="64522" name="Picture 10" descr="william pitt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00200"/>
            <a:ext cx="4419600" cy="4267200"/>
          </a:xfrm>
          <a:noFill/>
          <a:ln/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838200" y="60198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WILLIAM PITT ON A COIN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NATIVE AMERICAS IN 1400S</a:t>
            </a:r>
          </a:p>
        </p:txBody>
      </p:sp>
      <p:sp>
        <p:nvSpPr>
          <p:cNvPr id="9221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Native American societies in North America were as varied as the geography</a:t>
            </a:r>
          </a:p>
          <a:p>
            <a:pPr>
              <a:lnSpc>
                <a:spcPct val="90000"/>
              </a:lnSpc>
            </a:pPr>
            <a:r>
              <a:rPr lang="en-US" sz="2800"/>
              <a:t>The </a:t>
            </a:r>
            <a:r>
              <a:rPr lang="en-US" sz="2800">
                <a:solidFill>
                  <a:srgbClr val="FF0066"/>
                </a:solidFill>
              </a:rPr>
              <a:t>Pueblo (SW) </a:t>
            </a:r>
            <a:r>
              <a:rPr lang="en-US" sz="2800"/>
              <a:t>and </a:t>
            </a:r>
            <a:r>
              <a:rPr lang="en-US" sz="2800">
                <a:solidFill>
                  <a:srgbClr val="FF0066"/>
                </a:solidFill>
              </a:rPr>
              <a:t>Iroquois (NE) </a:t>
            </a:r>
            <a:r>
              <a:rPr lang="en-US" sz="2800"/>
              <a:t>were two famous tribes</a:t>
            </a:r>
          </a:p>
          <a:p>
            <a:pPr>
              <a:lnSpc>
                <a:spcPct val="90000"/>
              </a:lnSpc>
            </a:pPr>
            <a:r>
              <a:rPr lang="en-US" sz="2800"/>
              <a:t>Most of the tribes in America had common religious views, trade patterns &amp; values</a:t>
            </a:r>
            <a:endParaRPr lang="en-US" sz="280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800"/>
          </a:p>
        </p:txBody>
      </p:sp>
      <p:pic>
        <p:nvPicPr>
          <p:cNvPr id="9223" name="Picture 7" descr="pueblos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676400"/>
            <a:ext cx="4419600" cy="43434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treaty of paris 1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PROCLAMATION LINE OF 1763</a:t>
            </a:r>
          </a:p>
        </p:txBody>
      </p:sp>
      <p:sp>
        <p:nvSpPr>
          <p:cNvPr id="38916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To avoid further costly conflicts with Native Americans, the British government prohibited colonists from settling west of the </a:t>
            </a:r>
            <a:r>
              <a:rPr lang="en-US" sz="2400">
                <a:solidFill>
                  <a:srgbClr val="FF0066"/>
                </a:solidFill>
              </a:rPr>
              <a:t>Appalachian</a:t>
            </a:r>
            <a:r>
              <a:rPr lang="en-US" sz="2400"/>
              <a:t> </a:t>
            </a:r>
            <a:r>
              <a:rPr lang="en-US" sz="2400">
                <a:solidFill>
                  <a:srgbClr val="FF0066"/>
                </a:solidFill>
              </a:rPr>
              <a:t>Mountains</a:t>
            </a:r>
          </a:p>
          <a:p>
            <a:pPr>
              <a:lnSpc>
                <a:spcPct val="90000"/>
              </a:lnSpc>
            </a:pPr>
            <a:r>
              <a:rPr lang="en-US" sz="2400"/>
              <a:t>The Proclamation established a line along the Appalachian that colonists could not cross (They did anyway)</a:t>
            </a:r>
          </a:p>
        </p:txBody>
      </p:sp>
      <p:pic>
        <p:nvPicPr>
          <p:cNvPr id="38918" name="Picture 6" descr="appalachians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143000"/>
            <a:ext cx="4953000" cy="57150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WEST AFRICAN SOCIETIES OF THE 1400S</a:t>
            </a:r>
          </a:p>
        </p:txBody>
      </p:sp>
      <p:sp>
        <p:nvSpPr>
          <p:cNvPr id="11269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Long established, sophisticated societies existed in Western Africa</a:t>
            </a:r>
          </a:p>
          <a:p>
            <a:r>
              <a:rPr lang="en-US" sz="2400"/>
              <a:t>The </a:t>
            </a:r>
            <a:r>
              <a:rPr lang="en-US" sz="2400">
                <a:solidFill>
                  <a:srgbClr val="FF0066"/>
                </a:solidFill>
              </a:rPr>
              <a:t>Kingdom of Songhai </a:t>
            </a:r>
            <a:r>
              <a:rPr lang="en-US" sz="2400"/>
              <a:t>controlled trans-Sahara trade</a:t>
            </a:r>
          </a:p>
          <a:p>
            <a:r>
              <a:rPr lang="en-US" sz="2400">
                <a:solidFill>
                  <a:srgbClr val="FF0066"/>
                </a:solidFill>
              </a:rPr>
              <a:t>Kingdom of Benin </a:t>
            </a:r>
            <a:r>
              <a:rPr lang="en-US" sz="2400"/>
              <a:t>and </a:t>
            </a:r>
            <a:r>
              <a:rPr lang="en-US" sz="2400">
                <a:solidFill>
                  <a:srgbClr val="FF0066"/>
                </a:solidFill>
              </a:rPr>
              <a:t>Kongo </a:t>
            </a:r>
            <a:r>
              <a:rPr lang="en-US" sz="2400"/>
              <a:t>were two famous dynasties</a:t>
            </a:r>
          </a:p>
          <a:p>
            <a:r>
              <a:rPr lang="en-US" sz="2400"/>
              <a:t>Village and family bonds formed the basis of life</a:t>
            </a:r>
            <a:endParaRPr lang="en-US" sz="2400">
              <a:solidFill>
                <a:srgbClr val="FF0066"/>
              </a:solidFill>
            </a:endParaRPr>
          </a:p>
          <a:p>
            <a:endParaRPr lang="en-US" sz="2400"/>
          </a:p>
        </p:txBody>
      </p:sp>
      <p:pic>
        <p:nvPicPr>
          <p:cNvPr id="11270" name="Picture 6" descr="map_benin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676400"/>
            <a:ext cx="4724400" cy="4267200"/>
          </a:xfrm>
          <a:noFill/>
          <a:ln/>
        </p:spPr>
      </p:pic>
    </p:spTree>
  </p:cSld>
  <p:clrMapOvr>
    <a:masterClrMapping/>
  </p:clrMapOvr>
  <p:transition>
    <p:newsflash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EUROPEAN SOCIETIES OF THE 1400S</a:t>
            </a:r>
          </a:p>
        </p:txBody>
      </p:sp>
      <p:sp>
        <p:nvSpPr>
          <p:cNvPr id="13316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European villages had a long tradition of </a:t>
            </a:r>
            <a:r>
              <a:rPr lang="en-US" sz="2800">
                <a:solidFill>
                  <a:srgbClr val="FF0066"/>
                </a:solidFill>
              </a:rPr>
              <a:t>social hierarchy </a:t>
            </a:r>
            <a:r>
              <a:rPr lang="en-US" sz="2800"/>
              <a:t>– complete with nobles, merchants &amp; peasants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Christianity </a:t>
            </a:r>
            <a:r>
              <a:rPr lang="en-US" sz="2800"/>
              <a:t>played a critical role – religious leaders had power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The Reformation </a:t>
            </a:r>
            <a:r>
              <a:rPr lang="en-US" sz="2800"/>
              <a:t>in the early 1500s led to a split in the church</a:t>
            </a:r>
            <a:endParaRPr lang="en-US" sz="280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3318" name="Picture 6" descr="luther &amp; reformatio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828800"/>
            <a:ext cx="3962400" cy="4191000"/>
          </a:xfrm>
          <a:noFill/>
          <a:ln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629400" y="5257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Martin Luther 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 EXPLORATION </a:t>
            </a:r>
          </a:p>
        </p:txBody>
      </p:sp>
      <p:sp>
        <p:nvSpPr>
          <p:cNvPr id="15365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 countries of Portugal, Spain, France  and England explored in the late 1400s for </a:t>
            </a:r>
            <a:r>
              <a:rPr lang="en-US" sz="2800">
                <a:solidFill>
                  <a:srgbClr val="FF0066"/>
                </a:solidFill>
              </a:rPr>
              <a:t>God, Gold, and Glory</a:t>
            </a:r>
            <a:endParaRPr lang="en-US" sz="2800"/>
          </a:p>
          <a:p>
            <a:r>
              <a:rPr lang="en-US" sz="2800"/>
              <a:t>Improved mapmaking, better sailboats, compasses, astrolabes, Prince Henry– all led to better exploration  </a:t>
            </a:r>
          </a:p>
        </p:txBody>
      </p:sp>
      <p:pic>
        <p:nvPicPr>
          <p:cNvPr id="15366" name="Picture 6" descr="astrolabe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52600"/>
            <a:ext cx="4648200" cy="41910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SPANISH NORTH AMERICA – SECTION 2</a:t>
            </a:r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FF0066"/>
                </a:solidFill>
              </a:rPr>
              <a:t>Columbus crosses the Atlantic</a:t>
            </a:r>
            <a:r>
              <a:rPr lang="en-US" sz="2400"/>
              <a:t> in October of 1492 and lands in San Salvador (“Holy Savior”)</a:t>
            </a:r>
          </a:p>
          <a:p>
            <a:pPr>
              <a:lnSpc>
                <a:spcPct val="80000"/>
              </a:lnSpc>
            </a:pPr>
            <a:r>
              <a:rPr lang="en-US" sz="2400"/>
              <a:t>He spent about 3 months exploring Islands in the Bahamas</a:t>
            </a:r>
          </a:p>
          <a:p>
            <a:pPr>
              <a:lnSpc>
                <a:spcPct val="80000"/>
              </a:lnSpc>
            </a:pPr>
            <a:r>
              <a:rPr lang="en-US" sz="2400"/>
              <a:t>Europeans used advanced weapons to force locals into labor: </a:t>
            </a:r>
            <a:r>
              <a:rPr lang="en-US" sz="2400">
                <a:solidFill>
                  <a:srgbClr val="FF0066"/>
                </a:solidFill>
              </a:rPr>
              <a:t>Plantation System </a:t>
            </a:r>
          </a:p>
          <a:p>
            <a:pPr>
              <a:lnSpc>
                <a:spcPct val="80000"/>
              </a:lnSpc>
            </a:pPr>
            <a:r>
              <a:rPr lang="en-US" sz="2400"/>
              <a:t>Disease devastated Native population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pic>
        <p:nvPicPr>
          <p:cNvPr id="17427" name="Picture 19" descr="caribbea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676400"/>
            <a:ext cx="4495800" cy="44196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COLUMBUS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b="1" i="1" u="sng"/>
              <a:t>On Africans-</a:t>
            </a:r>
            <a:r>
              <a:rPr lang="en-US" sz="2400"/>
              <a:t> Before slave trade ended in the 1800s, 10 million Africans taken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i="1" u="sng"/>
              <a:t>On Europeans-</a:t>
            </a:r>
            <a:r>
              <a:rPr lang="en-US" sz="2400"/>
              <a:t> Biggest voluntary migration in world history</a:t>
            </a:r>
          </a:p>
          <a:p>
            <a:pPr>
              <a:buFont typeface="Wingdings" pitchFamily="2" charset="2"/>
              <a:buChar char="ü"/>
            </a:pPr>
            <a:r>
              <a:rPr lang="en-US" sz="2400" b="1" i="1" u="sng"/>
              <a:t>On Trade-</a:t>
            </a:r>
            <a:r>
              <a:rPr lang="en-US" sz="2400"/>
              <a:t> </a:t>
            </a:r>
            <a:r>
              <a:rPr lang="en-US" sz="2400">
                <a:solidFill>
                  <a:srgbClr val="FF0066"/>
                </a:solidFill>
              </a:rPr>
              <a:t>Columbian Exchange</a:t>
            </a:r>
            <a:r>
              <a:rPr lang="en-US" sz="2400"/>
              <a:t> meant new goods &amp; products flowed between continents</a:t>
            </a:r>
            <a:endParaRPr lang="en-US" sz="2400" b="1" i="1" u="sng"/>
          </a:p>
        </p:txBody>
      </p:sp>
      <p:pic>
        <p:nvPicPr>
          <p:cNvPr id="22535" name="Picture 7" descr="columbus II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19200"/>
            <a:ext cx="4114800" cy="5410200"/>
          </a:xfrm>
          <a:noFill/>
          <a:ln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57200"/>
            <a:ext cx="883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3200" b="1">
                <a:latin typeface="Arial" charset="0"/>
                <a:cs typeface="Arial" charset="0"/>
              </a:rPr>
              <a:t>The Columbian Biological Exchange</a:t>
            </a:r>
            <a:br>
              <a:rPr lang="en-US" sz="3200" b="1">
                <a:latin typeface="Arial" charset="0"/>
                <a:cs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4751" name="Group 175"/>
          <p:cNvGraphicFramePr>
            <a:graphicFrameLocks noGrp="1"/>
          </p:cNvGraphicFramePr>
          <p:nvPr/>
        </p:nvGraphicFramePr>
        <p:xfrm>
          <a:off x="228600" y="1905000"/>
          <a:ext cx="8458200" cy="3474720"/>
        </p:xfrm>
        <a:graphic>
          <a:graphicData uri="http://schemas.openxmlformats.org/drawingml/2006/table">
            <a:tbl>
              <a:tblPr/>
              <a:tblGrid>
                <a:gridCol w="1676400"/>
                <a:gridCol w="3024188"/>
                <a:gridCol w="3757612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Old World to New World: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World to Old World: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Diseases: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Smallpox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Measles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Chicken Pox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 Fever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Influenza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Common Cold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Syphilis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12" name="Rectangle 136"/>
          <p:cNvSpPr>
            <a:spLocks noChangeArrowheads="1"/>
          </p:cNvSpPr>
          <p:nvPr/>
        </p:nvSpPr>
        <p:spPr bwMode="auto">
          <a:xfrm>
            <a:off x="3167063" y="6715125"/>
            <a:ext cx="46815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| This page was last updated on 12/3/98. | </a:t>
            </a:r>
            <a:r>
              <a:rPr lang="en-US" sz="1400">
                <a:latin typeface="Arial" charset="0"/>
                <a:hlinkClick r:id="rId3"/>
              </a:rPr>
              <a:t>Return to History 111 Supplements</a:t>
            </a:r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3554</TotalTime>
  <Words>1251</Words>
  <Application>Microsoft Office PowerPoint</Application>
  <PresentationFormat>On-screen Show (4:3)</PresentationFormat>
  <Paragraphs>134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Tahoma</vt:lpstr>
      <vt:lpstr>Times New Roman</vt:lpstr>
      <vt:lpstr>Wingdings</vt:lpstr>
      <vt:lpstr>Compass</vt:lpstr>
      <vt:lpstr> CHAPTER 1: BEGINNINGS TO 1763</vt:lpstr>
      <vt:lpstr>THE AMERICAS, WEST AFRICA, AND EUROPE – SECTION 1</vt:lpstr>
      <vt:lpstr>NATIVE AMERICAS IN 1400S</vt:lpstr>
      <vt:lpstr>WEST AFRICAN SOCIETIES OF THE 1400S</vt:lpstr>
      <vt:lpstr>EUROPEAN SOCIETIES OF THE 1400S</vt:lpstr>
      <vt:lpstr>EUROPEAN EXPLORATION </vt:lpstr>
      <vt:lpstr>SPANISH NORTH AMERICA – SECTION 2</vt:lpstr>
      <vt:lpstr>IMPACT OF COLUMBUS</vt:lpstr>
      <vt:lpstr>Slide 9</vt:lpstr>
      <vt:lpstr>The Columbian Biological Exchange </vt:lpstr>
      <vt:lpstr>The Columbian Biological Exchange </vt:lpstr>
      <vt:lpstr>SPAIN CLAIMS A NEW EMPIRE</vt:lpstr>
      <vt:lpstr>Slide 13</vt:lpstr>
      <vt:lpstr>SPAIN EXPLORES SOUTHWEST AND WESTERN AMERICA</vt:lpstr>
      <vt:lpstr>EARLY BRITISH COLONIES – SECTION 3</vt:lpstr>
      <vt:lpstr>PURITANS CREATE A “NEW ENGLAND”</vt:lpstr>
      <vt:lpstr>COLONISTS MEET RESISTANCE</vt:lpstr>
      <vt:lpstr>SETTLING THE MIDDLE COLONIES</vt:lpstr>
      <vt:lpstr>ENGLAND’S COLONIES PROSPER</vt:lpstr>
      <vt:lpstr>Slide 20</vt:lpstr>
      <vt:lpstr>NAVIGATION ACTS</vt:lpstr>
      <vt:lpstr>THE COLONIES COME OF  AGE – SECTION 4</vt:lpstr>
      <vt:lpstr>THE MIDDLE PASSAGE</vt:lpstr>
      <vt:lpstr>AFRICANS MAINTAIN PARTS OF THEIR CULTURE</vt:lpstr>
      <vt:lpstr>NORTHERN COLONIES COMMERCE THRIVES</vt:lpstr>
      <vt:lpstr>THE ENLIGHTENMENT AND THE GREAT AWAKENING</vt:lpstr>
      <vt:lpstr>RELIGIOUS REVIVAL: THE GREAT AWAKENING</vt:lpstr>
      <vt:lpstr>FRENCH AND INDIAN WAR</vt:lpstr>
      <vt:lpstr>BRITAIN DEFEATS AN OLD ENEMY</vt:lpstr>
      <vt:lpstr>Slide 30</vt:lpstr>
      <vt:lpstr>PROCLAMATION LINE OF 1763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BEGINNINGS TO 1763</dc:title>
  <dc:creator>S</dc:creator>
  <cp:lastModifiedBy>S</cp:lastModifiedBy>
  <cp:revision>11</cp:revision>
  <dcterms:created xsi:type="dcterms:W3CDTF">2004-08-17T13:04:51Z</dcterms:created>
  <dcterms:modified xsi:type="dcterms:W3CDTF">2014-11-02T19:07:37Z</dcterms:modified>
</cp:coreProperties>
</file>